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3">
  <p:sldMasterIdLst>
    <p:sldMasterId id="2147483648" r:id="rId1"/>
  </p:sldMasterIdLst>
  <p:notesMasterIdLst>
    <p:notesMasterId r:id="rId27"/>
  </p:notesMasterIdLst>
  <p:sldIdLst>
    <p:sldId id="476" r:id="rId2"/>
    <p:sldId id="652" r:id="rId3"/>
    <p:sldId id="636" r:id="rId4"/>
    <p:sldId id="425" r:id="rId5"/>
    <p:sldId id="649" r:id="rId6"/>
    <p:sldId id="654" r:id="rId7"/>
    <p:sldId id="647" r:id="rId8"/>
    <p:sldId id="648" r:id="rId9"/>
    <p:sldId id="653" r:id="rId10"/>
    <p:sldId id="437" r:id="rId11"/>
    <p:sldId id="306" r:id="rId12"/>
    <p:sldId id="600" r:id="rId13"/>
    <p:sldId id="650" r:id="rId14"/>
    <p:sldId id="646" r:id="rId15"/>
    <p:sldId id="603" r:id="rId16"/>
    <p:sldId id="651" r:id="rId17"/>
    <p:sldId id="607" r:id="rId18"/>
    <p:sldId id="609" r:id="rId19"/>
    <p:sldId id="655" r:id="rId20"/>
    <p:sldId id="539" r:id="rId21"/>
    <p:sldId id="535" r:id="rId22"/>
    <p:sldId id="657" r:id="rId23"/>
    <p:sldId id="656" r:id="rId24"/>
    <p:sldId id="645" r:id="rId25"/>
    <p:sldId id="329" r:id="rId26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19">
          <p15:clr>
            <a:srgbClr val="A4A3A4"/>
          </p15:clr>
        </p15:guide>
        <p15:guide id="2" orient="horz" pos="147">
          <p15:clr>
            <a:srgbClr val="A4A3A4"/>
          </p15:clr>
        </p15:guide>
        <p15:guide id="3" orient="horz">
          <p15:clr>
            <a:srgbClr val="A4A3A4"/>
          </p15:clr>
        </p15:guide>
        <p15:guide id="4" orient="horz" pos="3756">
          <p15:clr>
            <a:srgbClr val="A4A3A4"/>
          </p15:clr>
        </p15:guide>
        <p15:guide id="5" pos="339">
          <p15:clr>
            <a:srgbClr val="A4A3A4"/>
          </p15:clr>
        </p15:guide>
        <p15:guide id="6" pos="5633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B233"/>
    <a:srgbClr val="3F9C35"/>
    <a:srgbClr val="FFFFFF"/>
    <a:srgbClr val="000000"/>
    <a:srgbClr val="292929"/>
    <a:srgbClr val="D5D2CA"/>
    <a:srgbClr val="005172"/>
    <a:srgbClr val="6AA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8034E78-7F5D-4C2E-B375-FC64B27BC917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ijl, gemiddeld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ijl, gemiddeld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38B1855-1B75-4FBE-930C-398BA8C253C6}" styleName="Stijl, thema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8034E78-7F5D-4C2E-B375-FC64B27BC917}" styleName="Stijl, donker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202B0CA-FC54-4496-8BCA-5EF66A818D29}" styleName="Stijl, donker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18603FDC-E32A-4AB5-989C-0864C3EAD2B8}" styleName="Stijl, thema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B344D84-9AFB-497E-A393-DC336BA19D2E}" styleName="Stijl, gemiddeld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Stijl, gemiddeld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E25E649-3F16-4E02-A733-19D2CDBF48F0}" styleName="Stijl, gemiddeld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ijl, gemiddeld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Stijl, gemiddeld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Stijl, gemiddeld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ijl, gemiddeld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269D01E-BC32-4049-B463-5C60D7B0CCD2}" styleName="Stijl, thema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Stijl, gemiddeld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Stijl, licht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BDBED569-4797-4DF1-A0F4-6AAB3CD982D8}" styleName="Stijl, licht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929F9F4-4A8F-4326-A1B4-22849713DDAB}" styleName="Stijl, donker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Stijl, donker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Stijl, gemiddeld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98" autoAdjust="0"/>
    <p:restoredTop sz="94628" autoAdjust="0"/>
  </p:normalViewPr>
  <p:slideViewPr>
    <p:cSldViewPr snapToGrid="0" showGuides="1">
      <p:cViewPr varScale="1">
        <p:scale>
          <a:sx n="123" d="100"/>
          <a:sy n="123" d="100"/>
        </p:scale>
        <p:origin x="1356" y="96"/>
      </p:cViewPr>
      <p:guideLst>
        <p:guide orient="horz" pos="1219"/>
        <p:guide orient="horz" pos="147"/>
        <p:guide orient="horz"/>
        <p:guide orient="horz" pos="3756"/>
        <p:guide pos="339"/>
        <p:guide pos="563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117208-797C-4634-B71C-E6DFCEAF4F48}" type="datetimeFigureOut">
              <a:rPr lang="nl-NL" smtClean="0"/>
              <a:pPr/>
              <a:t>8-4-2026</a:t>
            </a:fld>
            <a:endParaRPr lang="nl-NL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3F4C54-49A1-4A61-8DE9-CABAFDD7BE19}" type="slidenum">
              <a:rPr lang="nl-NL" smtClean="0"/>
              <a:pPr/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9573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613202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2948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80721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44414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02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96056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02018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19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8384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20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831539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21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3647049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22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99058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222123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23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145310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t>24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837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dirty="0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7C72BA4-717A-4A63-84DA-C54A45E46827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85571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394768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29926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3931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25076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7661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144062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3F4C54-49A1-4A61-8DE9-CABAFDD7BE19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8020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476508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6" name="Tijdelijke aanduiding voor afbeelding 24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6308818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8" name="Tijdelijke aanduiding voor afbeelding 24"/>
          <p:cNvSpPr>
            <a:spLocks noGrp="1" noChangeAspect="1"/>
          </p:cNvSpPr>
          <p:nvPr>
            <p:ph type="pic" sz="quarter" idx="15"/>
          </p:nvPr>
        </p:nvSpPr>
        <p:spPr bwMode="auto">
          <a:xfrm>
            <a:off x="3120492" y="3307559"/>
            <a:ext cx="2647950" cy="2647950"/>
          </a:xfrm>
          <a:prstGeom prst="ellipse">
            <a:avLst/>
          </a:prstGeom>
          <a:solidFill>
            <a:srgbClr val="D5D2CA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85775" y="1616400"/>
            <a:ext cx="8447088" cy="371475"/>
          </a:xfrm>
          <a:prstGeom prst="rect">
            <a:avLst/>
          </a:prstGeom>
          <a:noFill/>
          <a:ln>
            <a:noFill/>
          </a:ln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Ondertitel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633" y="2262386"/>
            <a:ext cx="8447087" cy="371475"/>
          </a:xfrm>
          <a:prstGeom prst="rect">
            <a:avLst/>
          </a:prstGeom>
          <a:noFill/>
          <a:ln>
            <a:noFill/>
          </a:ln>
        </p:spPr>
        <p:txBody>
          <a:bodyPr lIns="36000" rIns="90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Datum, Auteursnaam</a:t>
            </a:r>
          </a:p>
        </p:txBody>
      </p:sp>
      <p:sp>
        <p:nvSpPr>
          <p:cNvPr id="9" name="Text Box 14"/>
          <p:cNvSpPr txBox="1">
            <a:spLocks noChangeArrowheads="1"/>
          </p:cNvSpPr>
          <p:nvPr userDrawn="1"/>
        </p:nvSpPr>
        <p:spPr bwMode="auto">
          <a:xfrm>
            <a:off x="3419474" y="6248400"/>
            <a:ext cx="51911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83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with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7619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3418212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8"/>
          </p:nvPr>
        </p:nvSpPr>
        <p:spPr>
          <a:xfrm>
            <a:off x="6298805" y="1933314"/>
            <a:ext cx="2639660" cy="262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19"/>
          </p:nvPr>
        </p:nvSpPr>
        <p:spPr>
          <a:xfrm>
            <a:off x="490538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8" name="Tijdelijke aanduiding voor tekst 6"/>
          <p:cNvSpPr>
            <a:spLocks noGrp="1"/>
          </p:cNvSpPr>
          <p:nvPr>
            <p:ph type="body" sz="quarter" idx="20"/>
          </p:nvPr>
        </p:nvSpPr>
        <p:spPr>
          <a:xfrm>
            <a:off x="3366170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9" name="Tijdelijke aanduiding voor tekst 6"/>
          <p:cNvSpPr>
            <a:spLocks noGrp="1"/>
          </p:cNvSpPr>
          <p:nvPr>
            <p:ph type="body" sz="quarter" idx="21"/>
          </p:nvPr>
        </p:nvSpPr>
        <p:spPr>
          <a:xfrm>
            <a:off x="6241802" y="4610101"/>
            <a:ext cx="2752725" cy="360000"/>
          </a:xfrm>
        </p:spPr>
        <p:txBody>
          <a:bodyPr wrap="non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0" name="Tijdelijke aanduiding voor tekst 6"/>
          <p:cNvSpPr>
            <a:spLocks noGrp="1"/>
          </p:cNvSpPr>
          <p:nvPr>
            <p:ph type="body" sz="quarter" idx="22"/>
          </p:nvPr>
        </p:nvSpPr>
        <p:spPr>
          <a:xfrm>
            <a:off x="490538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1" name="Tijdelijke aanduiding voor tekst 6"/>
          <p:cNvSpPr>
            <a:spLocks noGrp="1"/>
          </p:cNvSpPr>
          <p:nvPr>
            <p:ph type="body" sz="quarter" idx="23"/>
          </p:nvPr>
        </p:nvSpPr>
        <p:spPr>
          <a:xfrm>
            <a:off x="3365675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2" name="Tijdelijke aanduiding voor tekst 6"/>
          <p:cNvSpPr>
            <a:spLocks noGrp="1"/>
          </p:cNvSpPr>
          <p:nvPr>
            <p:ph type="body" sz="quarter" idx="24"/>
          </p:nvPr>
        </p:nvSpPr>
        <p:spPr>
          <a:xfrm>
            <a:off x="6241802" y="4985219"/>
            <a:ext cx="2752725" cy="360000"/>
          </a:xfrm>
        </p:spPr>
        <p:txBody>
          <a:bodyPr wrap="square" lIns="36000" rIns="0"/>
          <a:lstStyle>
            <a:lvl1pPr marL="0" indent="0">
              <a:buFontTx/>
              <a:buNone/>
              <a:defRPr sz="1800">
                <a:solidFill>
                  <a:schemeClr val="bg2"/>
                </a:solidFill>
              </a:defRPr>
            </a:lvl1pPr>
            <a:lvl2pPr marL="696913" indent="0">
              <a:buFontTx/>
              <a:buNone/>
              <a:defRPr sz="1800"/>
            </a:lvl2pPr>
            <a:lvl3pPr marL="1560512" indent="0">
              <a:buFontTx/>
              <a:buNone/>
              <a:defRPr sz="1800"/>
            </a:lvl3pPr>
            <a:lvl4pPr marL="2332037" indent="0">
              <a:buFontTx/>
              <a:buNone/>
              <a:defRPr sz="1800"/>
            </a:lvl4pPr>
            <a:lvl5pPr marL="3052763" indent="0">
              <a:buFontTx/>
              <a:buNone/>
              <a:defRPr sz="1800"/>
            </a:lvl5pPr>
          </a:lstStyle>
          <a:p>
            <a:pPr lvl="0"/>
            <a:r>
              <a:rPr lang="nl-NL" dirty="0"/>
              <a:t>Klik om de modelstijl</a:t>
            </a:r>
          </a:p>
        </p:txBody>
      </p:sp>
      <p:sp>
        <p:nvSpPr>
          <p:cNvPr id="13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1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1031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2 squar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399" y="1929600"/>
            <a:ext cx="4104000" cy="4027383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2627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536400" y="1402557"/>
            <a:ext cx="8402400" cy="45529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7"/>
            <a:ext cx="8442796" cy="838800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8015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ectangula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/>
          </p:cNvSpPr>
          <p:nvPr>
            <p:ph type="pic" sz="quarter" idx="16"/>
          </p:nvPr>
        </p:nvSpPr>
        <p:spPr>
          <a:xfrm>
            <a:off x="536400" y="233362"/>
            <a:ext cx="4011352" cy="57204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afbeelding 24"/>
          <p:cNvSpPr>
            <a:spLocks noGrp="1"/>
          </p:cNvSpPr>
          <p:nvPr>
            <p:ph type="pic" sz="quarter" idx="17"/>
          </p:nvPr>
        </p:nvSpPr>
        <p:spPr>
          <a:xfrm>
            <a:off x="4827265" y="233362"/>
            <a:ext cx="4104000" cy="5719559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4470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beeld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0" y="0"/>
            <a:ext cx="9143999" cy="685800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662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5829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37321" y="1752600"/>
            <a:ext cx="8601903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3773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7"/>
            <a:ext cx="8442796" cy="8388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0"/>
          </p:nvPr>
        </p:nvSpPr>
        <p:spPr>
          <a:xfrm>
            <a:off x="538163" y="1933575"/>
            <a:ext cx="8398089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93371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with circl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3200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7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887699" y="224477"/>
            <a:ext cx="5040000" cy="5040000"/>
          </a:xfrm>
          <a:prstGeom prst="ellipse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8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1" y="1835250"/>
            <a:ext cx="3276600" cy="4127400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450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39787"/>
          </a:xfrm>
        </p:spPr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8521188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330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ext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4" name="Tijdelijke aanduiding voor tekst 6"/>
          <p:cNvSpPr>
            <a:spLocks noGrp="1"/>
          </p:cNvSpPr>
          <p:nvPr>
            <p:ph type="body" sz="quarter" idx="11"/>
          </p:nvPr>
        </p:nvSpPr>
        <p:spPr>
          <a:xfrm>
            <a:off x="4793357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0493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afbeelding 24"/>
          <p:cNvSpPr>
            <a:spLocks noGrp="1" noChangeAspect="1"/>
          </p:cNvSpPr>
          <p:nvPr>
            <p:ph type="pic" sz="quarter" idx="17"/>
          </p:nvPr>
        </p:nvSpPr>
        <p:spPr>
          <a:xfrm>
            <a:off x="4826161" y="1929600"/>
            <a:ext cx="4104000" cy="40330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50174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6" name="Tijdelijke aanduiding voor grafiek 5"/>
          <p:cNvSpPr>
            <a:spLocks noGrp="1"/>
          </p:cNvSpPr>
          <p:nvPr>
            <p:ph type="chart" sz="quarter" idx="17"/>
          </p:nvPr>
        </p:nvSpPr>
        <p:spPr>
          <a:xfrm>
            <a:off x="4791075" y="1752600"/>
            <a:ext cx="4140000" cy="4314825"/>
          </a:xfrm>
          <a:noFill/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4067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6"/>
          <p:cNvSpPr>
            <a:spLocks noGrp="1"/>
          </p:cNvSpPr>
          <p:nvPr>
            <p:ph type="body" sz="quarter" idx="10"/>
          </p:nvPr>
        </p:nvSpPr>
        <p:spPr>
          <a:xfrm>
            <a:off x="421200" y="1835249"/>
            <a:ext cx="4140000" cy="4089600"/>
          </a:xfrm>
        </p:spPr>
        <p:txBody>
          <a:bodyPr/>
          <a:lstStyle>
            <a:lvl2pPr>
              <a:buClr>
                <a:schemeClr val="bg2"/>
              </a:buClr>
              <a:defRPr/>
            </a:lvl2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</p:txBody>
      </p:sp>
      <p:sp>
        <p:nvSpPr>
          <p:cNvPr id="5" name="Tijdelijke aanduiding voor tabel 4"/>
          <p:cNvSpPr>
            <a:spLocks noGrp="1"/>
          </p:cNvSpPr>
          <p:nvPr>
            <p:ph type="tbl" sz="quarter" idx="11"/>
          </p:nvPr>
        </p:nvSpPr>
        <p:spPr>
          <a:xfrm>
            <a:off x="4791075" y="1933575"/>
            <a:ext cx="4140000" cy="4028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8394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o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8" name="Tijdelijke aanduiding voor SmartArt 7"/>
          <p:cNvSpPr>
            <a:spLocks noGrp="1"/>
          </p:cNvSpPr>
          <p:nvPr>
            <p:ph type="dgm" sz="quarter" idx="10"/>
          </p:nvPr>
        </p:nvSpPr>
        <p:spPr>
          <a:xfrm>
            <a:off x="538163" y="1828800"/>
            <a:ext cx="8404225" cy="413385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4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075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35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box with rectangula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38" y="230188"/>
            <a:ext cx="3276000" cy="1353086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afbeelding 24"/>
          <p:cNvSpPr>
            <a:spLocks noGrp="1" noChangeAspect="1"/>
          </p:cNvSpPr>
          <p:nvPr>
            <p:ph type="pic" sz="quarter" idx="16"/>
          </p:nvPr>
        </p:nvSpPr>
        <p:spPr>
          <a:xfrm>
            <a:off x="3900006" y="226800"/>
            <a:ext cx="5040000" cy="5735850"/>
          </a:xfrm>
          <a:prstGeom prst="rect">
            <a:avLst/>
          </a:prstGeom>
          <a:solidFill>
            <a:schemeClr val="accent4"/>
          </a:solidFill>
        </p:spPr>
        <p:txBody>
          <a:bodyPr anchor="ctr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nl-NL" noProof="0" dirty="0"/>
              <a:t>Klik op het pictogram als u een afbeelding wilt toevoegen</a:t>
            </a:r>
          </a:p>
        </p:txBody>
      </p:sp>
      <p:sp>
        <p:nvSpPr>
          <p:cNvPr id="4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495302" y="1840012"/>
            <a:ext cx="3276600" cy="4122638"/>
          </a:xfrm>
        </p:spPr>
        <p:txBody>
          <a:bodyPr lIns="36000"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 dirty="0"/>
              <a:t>Klik om de modelstijlen te bewerken</a:t>
            </a:r>
          </a:p>
        </p:txBody>
      </p:sp>
      <p:sp>
        <p:nvSpPr>
          <p:cNvPr id="5" name="Text Box 14"/>
          <p:cNvSpPr txBox="1">
            <a:spLocks noChangeArrowheads="1"/>
          </p:cNvSpPr>
          <p:nvPr userDrawn="1"/>
        </p:nvSpPr>
        <p:spPr bwMode="auto">
          <a:xfrm>
            <a:off x="5534025" y="6245453"/>
            <a:ext cx="3381374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News Gothic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News Gothic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News Gothic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News Gothic" pitchFamily="34" charset="0"/>
              </a:defRPr>
            </a:lvl9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News Gothic" pitchFamily="34" charset="0"/>
              </a:rPr>
              <a:t>Centre for Genetic Resources, the Netherlands</a:t>
            </a: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237312"/>
            <a:ext cx="2667000" cy="41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234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B2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91642" y="230188"/>
            <a:ext cx="8442796" cy="839787"/>
          </a:xfrm>
          <a:prstGeom prst="rect">
            <a:avLst/>
          </a:prstGeom>
          <a:blipFill dpi="0" rotWithShape="1">
            <a:blip r:embed="rId20" cstate="print"/>
            <a:srcRect/>
            <a:stretch>
              <a:fillRect/>
            </a:stretch>
          </a:blipFill>
          <a:ln>
            <a:noFill/>
          </a:ln>
        </p:spPr>
        <p:txBody>
          <a:bodyPr vert="horz" wrap="square" lIns="18000" tIns="0" rIns="91440" bIns="32400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nl-NL" dirty="0"/>
              <a:t>Klik om de stijl te bewerken</a:t>
            </a:r>
          </a:p>
        </p:txBody>
      </p:sp>
      <p:sp>
        <p:nvSpPr>
          <p:cNvPr id="1028" name="Tijdelijke aanduiding voor tekst 23"/>
          <p:cNvSpPr>
            <a:spLocks noGrp="1"/>
          </p:cNvSpPr>
          <p:nvPr>
            <p:ph type="body" idx="1"/>
          </p:nvPr>
        </p:nvSpPr>
        <p:spPr bwMode="auto">
          <a:xfrm>
            <a:off x="421200" y="1843200"/>
            <a:ext cx="8521188" cy="40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4"/>
            <a:endParaRPr lang="nl-NL" dirty="0"/>
          </a:p>
        </p:txBody>
      </p: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249238" y="3929063"/>
            <a:ext cx="7840662" cy="162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67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68" r:id="rId8"/>
    <p:sldLayoutId id="2147483653" r:id="rId9"/>
    <p:sldLayoutId id="2147483655" r:id="rId10"/>
    <p:sldLayoutId id="2147483656" r:id="rId11"/>
    <p:sldLayoutId id="2147483657" r:id="rId12"/>
    <p:sldLayoutId id="2147483659" r:id="rId13"/>
    <p:sldLayoutId id="2147483660" r:id="rId14"/>
    <p:sldLayoutId id="2147483661" r:id="rId15"/>
    <p:sldLayoutId id="2147483663" r:id="rId16"/>
    <p:sldLayoutId id="2147483665" r:id="rId17"/>
    <p:sldLayoutId id="2147483654" r:id="rId18"/>
  </p:sldLayoutIdLst>
  <p:txStyles>
    <p:titleStyle>
      <a:lvl1pPr algn="l" rtl="0" fontAlgn="base">
        <a:lnSpc>
          <a:spcPts val="4000"/>
        </a:lnSpc>
        <a:spcBef>
          <a:spcPct val="0"/>
        </a:spcBef>
        <a:spcAft>
          <a:spcPct val="0"/>
        </a:spcAft>
        <a:defRPr sz="3000" kern="1200">
          <a:solidFill>
            <a:schemeClr val="bg2"/>
          </a:solidFill>
          <a:latin typeface="Verdana" pitchFamily="34" charset="0"/>
          <a:ea typeface="+mj-ea"/>
          <a:cs typeface="+mj-cs"/>
        </a:defRPr>
      </a:lvl1pPr>
      <a:lvl2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2pPr>
      <a:lvl3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3pPr>
      <a:lvl4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4pPr>
      <a:lvl5pPr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5pPr>
      <a:lvl6pPr marL="4572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6pPr>
      <a:lvl7pPr marL="9144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7pPr>
      <a:lvl8pPr marL="13716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8pPr>
      <a:lvl9pPr marL="1828800" algn="l" rtl="0" fontAlgn="base">
        <a:lnSpc>
          <a:spcPts val="4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Verdana" pitchFamily="34" charset="0"/>
        </a:defRPr>
      </a:lvl9pPr>
    </p:titleStyle>
    <p:bodyStyle>
      <a:lvl1pPr marL="252413" indent="-252413" algn="l" rtl="0" fontAlgn="base">
        <a:lnSpc>
          <a:spcPts val="2500"/>
        </a:lnSpc>
        <a:spcBef>
          <a:spcPts val="1200"/>
        </a:spcBef>
        <a:spcAft>
          <a:spcPct val="0"/>
        </a:spcAft>
        <a:buClr>
          <a:schemeClr val="bg2"/>
        </a:buClr>
        <a:buSzPct val="140000"/>
        <a:buFont typeface="Wingdings" pitchFamily="2" charset="2"/>
        <a:buChar char="§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1pPr>
      <a:lvl2pPr marL="982663" indent="-285750" algn="l" rtl="0" fontAlgn="base">
        <a:lnSpc>
          <a:spcPts val="2500"/>
        </a:lnSpc>
        <a:spcBef>
          <a:spcPts val="1000"/>
        </a:spcBef>
        <a:spcAft>
          <a:spcPct val="0"/>
        </a:spcAft>
        <a:buClr>
          <a:schemeClr val="bg2"/>
        </a:buClr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2pPr>
      <a:lvl3pPr marL="1879600" indent="-319088" algn="l" rtl="0" fontAlgn="base">
        <a:lnSpc>
          <a:spcPts val="2500"/>
        </a:lnSpc>
        <a:spcBef>
          <a:spcPts val="1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3pPr>
      <a:lvl4pPr marL="2692400" indent="-360363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 baseline="0">
          <a:solidFill>
            <a:schemeClr val="bg2"/>
          </a:solidFill>
          <a:latin typeface="Verdana" pitchFamily="34" charset="0"/>
          <a:ea typeface="+mn-ea"/>
          <a:cs typeface="+mn-cs"/>
        </a:defRPr>
      </a:lvl4pPr>
      <a:lvl5pPr marL="3405188" indent="-352425" algn="l" rtl="0" fontAlgn="base">
        <a:lnSpc>
          <a:spcPts val="2500"/>
        </a:lnSpc>
        <a:spcBef>
          <a:spcPct val="20000"/>
        </a:spcBef>
        <a:spcAft>
          <a:spcPct val="0"/>
        </a:spcAft>
        <a:buSzPct val="115000"/>
        <a:buFont typeface="Verdana" pitchFamily="34" charset="0"/>
        <a:buChar char="●"/>
        <a:defRPr sz="2200" kern="1200">
          <a:solidFill>
            <a:schemeClr val="bg2"/>
          </a:solidFill>
          <a:latin typeface="Verdana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sfocalpoint.nl/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6.jpg"/><Relationship Id="rId4" Type="http://schemas.openxmlformats.org/officeDocument/2006/relationships/image" Target="../media/image28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2">
            <a:extLst>
              <a:ext uri="{FF2B5EF4-FFF2-40B4-BE49-F238E27FC236}">
                <a16:creationId xmlns:a16="http://schemas.microsoft.com/office/drawing/2014/main" id="{FC0AE40E-CBBB-0363-F0CE-DC88BC300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 bwMode="auto">
          <a:xfrm>
            <a:off x="6284913" y="3318683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643" y="303194"/>
            <a:ext cx="8442796" cy="1309934"/>
          </a:xfrm>
        </p:spPr>
        <p:txBody>
          <a:bodyPr/>
          <a:lstStyle/>
          <a:p>
            <a:r>
              <a:rPr lang="en-US" sz="3200" dirty="0"/>
              <a:t>The Nagoya Protocol and the I</a:t>
            </a:r>
            <a:r>
              <a:rPr lang="nl-NL" sz="3200" dirty="0"/>
              <a:t>TPGRFA: practical </a:t>
            </a:r>
            <a:r>
              <a:rPr lang="en-US" sz="3200" dirty="0"/>
              <a:t>implications for plant breeders</a:t>
            </a:r>
            <a:endParaRPr lang="nl-NL" sz="3200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nl-NL" sz="2400" i="1" dirty="0"/>
              <a:t> 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485776" y="1989617"/>
            <a:ext cx="8447087" cy="371475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sz="2000" dirty="0"/>
              <a:t>Martin Brink (ABS National Focal Point, the Netherlands)</a:t>
            </a:r>
          </a:p>
          <a:p>
            <a:r>
              <a:rPr lang="en-GB" sz="2000" dirty="0"/>
              <a:t>16 April 2025</a:t>
            </a:r>
          </a:p>
          <a:p>
            <a:pPr>
              <a:spcBef>
                <a:spcPts val="600"/>
              </a:spcBef>
            </a:pPr>
            <a:endParaRPr lang="en-GB" sz="1800" dirty="0"/>
          </a:p>
        </p:txBody>
      </p:sp>
      <p:pic>
        <p:nvPicPr>
          <p:cNvPr id="7" name="Picture Placeholder 55">
            <a:extLst>
              <a:ext uri="{FF2B5EF4-FFF2-40B4-BE49-F238E27FC236}">
                <a16:creationId xmlns:a16="http://schemas.microsoft.com/office/drawing/2014/main" id="{4DD871C3-7E09-E054-8403-4AFE6BAEB6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>
            <a:off x="485775" y="3307559"/>
            <a:ext cx="2633970" cy="263397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Placeholder 12">
            <a:extLst>
              <a:ext uri="{FF2B5EF4-FFF2-40B4-BE49-F238E27FC236}">
                <a16:creationId xmlns:a16="http://schemas.microsoft.com/office/drawing/2014/main" id="{B48B5E71-D5F5-82C5-7576-A1CB3B4B31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0" r="17500"/>
          <a:stretch>
            <a:fillRect/>
          </a:stretch>
        </p:blipFill>
        <p:spPr bwMode="auto">
          <a:xfrm>
            <a:off x="4714655" y="3307559"/>
            <a:ext cx="2647950" cy="264795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Placeholder 67">
            <a:extLst>
              <a:ext uri="{FF2B5EF4-FFF2-40B4-BE49-F238E27FC236}">
                <a16:creationId xmlns:a16="http://schemas.microsoft.com/office/drawing/2014/main" id="{E332D0AE-F837-D162-14CB-1011293343A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16172"/>
          <a:stretch>
            <a:fillRect/>
          </a:stretch>
        </p:blipFill>
        <p:spPr>
          <a:xfrm>
            <a:off x="3255015" y="3301080"/>
            <a:ext cx="2633970" cy="2633970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512396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3699"/>
          </a:xfrm>
        </p:spPr>
        <p:txBody>
          <a:bodyPr/>
          <a:lstStyle/>
          <a:p>
            <a:r>
              <a:rPr lang="en-GB" sz="2800" dirty="0"/>
              <a:t>Implementation Nagoya Protocol in EU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642" y="1161300"/>
            <a:ext cx="8505905" cy="5398120"/>
          </a:xfrm>
        </p:spPr>
        <p:txBody>
          <a:bodyPr/>
          <a:lstStyle/>
          <a:p>
            <a:r>
              <a:rPr lang="en-GB" sz="2800" dirty="0"/>
              <a:t>EU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GB" dirty="0"/>
              <a:t>The EU ABS Regulation (Regulation (EU) 511/2014)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published in 2014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legally binding (law)</a:t>
            </a:r>
          </a:p>
          <a:p>
            <a:pPr lvl="2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i="1" dirty="0"/>
              <a:t>gives obligations for users and governments EU countries</a:t>
            </a:r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GB" dirty="0"/>
              <a:t>Implementing Regulation (EU) 2015/1866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published in 2015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legally binding</a:t>
            </a:r>
          </a:p>
          <a:p>
            <a:pPr lvl="2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i="1" dirty="0"/>
              <a:t>gives more detailed rules on the implementation of certain articles of the EU ABS Regulation</a:t>
            </a:r>
            <a:endParaRPr lang="en-GB" sz="1600" i="1" dirty="0"/>
          </a:p>
          <a:p>
            <a:pPr lvl="1">
              <a:lnSpc>
                <a:spcPts val="2400"/>
              </a:lnSpc>
              <a:spcBef>
                <a:spcPts val="600"/>
              </a:spcBef>
            </a:pPr>
            <a:r>
              <a:rPr lang="en-GB" dirty="0"/>
              <a:t>Guidance document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published in 2016; revised 2021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gives explanations, not legally binding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059" y="4718176"/>
            <a:ext cx="1712602" cy="1141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857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86329"/>
          </a:xfrm>
        </p:spPr>
        <p:txBody>
          <a:bodyPr/>
          <a:lstStyle/>
          <a:p>
            <a:r>
              <a:rPr lang="en-GB" sz="2800" dirty="0"/>
              <a:t>The EU ABS Regulation </a:t>
            </a:r>
            <a:r>
              <a:rPr lang="en-GB" sz="2200" dirty="0"/>
              <a:t>(Regulation (EU) 511/2014)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63917" y="1260327"/>
            <a:ext cx="7409536" cy="5187597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Implements compliance aspects of the Nagoya Protocol in the EU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i="1" dirty="0"/>
              <a:t>only deals with compliance, NOT with access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i="1" dirty="0"/>
              <a:t>access regulated by individual countries, not at EU level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Entry into force: </a:t>
            </a:r>
            <a:r>
              <a:rPr lang="en-GB" sz="2000" b="1" dirty="0"/>
              <a:t>12 October 2014 </a:t>
            </a:r>
          </a:p>
          <a:p>
            <a:pPr marL="252413" lvl="1" indent="-252413">
              <a:spcBef>
                <a:spcPts val="60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</a:pPr>
            <a:r>
              <a:rPr lang="en-GB" sz="2000" dirty="0"/>
              <a:t>Applies to genetic resources </a:t>
            </a:r>
            <a:endParaRPr lang="en-GB" sz="1800" dirty="0"/>
          </a:p>
          <a:p>
            <a:pPr marL="1016137" lvl="2" indent="-285750"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</a:pPr>
            <a:r>
              <a:rPr lang="en-GB" sz="1600" dirty="0"/>
              <a:t>accessed from 12 October 2014 onwards </a:t>
            </a:r>
          </a:p>
          <a:p>
            <a:pPr marL="1016137" lvl="2" indent="-285750"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</a:pPr>
            <a:r>
              <a:rPr lang="en-GB" sz="1600" dirty="0"/>
              <a:t>accessed from a country that is a Party to the Nagoya Protocol and has established access measures</a:t>
            </a:r>
          </a:p>
          <a:p>
            <a:pPr marL="1016137" lvl="2" indent="-285750"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</a:pPr>
            <a:r>
              <a:rPr lang="en-GB" sz="1600" dirty="0"/>
              <a:t>utilised in R&amp;D within the EU (commercial and non-commercial) </a:t>
            </a:r>
          </a:p>
          <a:p>
            <a:pPr marL="252413" lvl="1" indent="-252413">
              <a:spcBef>
                <a:spcPts val="6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r>
              <a:rPr lang="en-GB" sz="2000" dirty="0"/>
              <a:t>Legally binding for all companies, institutions and individuals within the EU</a:t>
            </a:r>
          </a:p>
          <a:p>
            <a:pPr marL="0" lvl="1" indent="0">
              <a:spcBef>
                <a:spcPts val="600"/>
              </a:spcBef>
              <a:spcAft>
                <a:spcPts val="600"/>
              </a:spcAft>
              <a:buSzPct val="140000"/>
              <a:buNone/>
            </a:pPr>
            <a:endParaRPr lang="en-GB" sz="2000" dirty="0"/>
          </a:p>
          <a:p>
            <a:pPr marL="252413" lvl="1" indent="-252413">
              <a:spcBef>
                <a:spcPts val="6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endParaRPr lang="en-GB" sz="2000" dirty="0"/>
          </a:p>
          <a:p>
            <a:pPr marL="252413" lvl="1" indent="-252413">
              <a:spcBef>
                <a:spcPts val="600"/>
              </a:spcBef>
              <a:spcAft>
                <a:spcPts val="600"/>
              </a:spcAft>
              <a:buSzPct val="140000"/>
              <a:buFont typeface="Wingdings" pitchFamily="2" charset="2"/>
              <a:buChar char="§"/>
            </a:pPr>
            <a:endParaRPr lang="en-GB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18" y="2595227"/>
            <a:ext cx="1508213" cy="100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27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304611"/>
          </a:xfrm>
        </p:spPr>
        <p:txBody>
          <a:bodyPr/>
          <a:lstStyle/>
          <a:p>
            <a:r>
              <a:rPr lang="en-GB" dirty="0"/>
              <a:t>The EU ABS Regulation:</a:t>
            </a:r>
            <a:br>
              <a:rPr lang="en-GB" dirty="0"/>
            </a:br>
            <a:r>
              <a:rPr lang="en-GB" dirty="0"/>
              <a:t>User obligations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0025" y="1989626"/>
            <a:ext cx="8086737" cy="5538651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To exercise ‘due diligence’ to ascertain that the genetic resources (and associated traditional knowledge) they utilise have been legally acquired, and that benefits are shared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1800" dirty="0"/>
              <a:t>To utilise and transfer genetic resources in accordance with the MAT (Mutually Agreed Terms)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GB" sz="1800" dirty="0"/>
              <a:t>Therefore:</a:t>
            </a:r>
          </a:p>
          <a:p>
            <a:pPr lvl="2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seek relevant ABS information </a:t>
            </a:r>
          </a:p>
          <a:p>
            <a:pPr lvl="2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obtain required permits and contracts </a:t>
            </a:r>
          </a:p>
          <a:p>
            <a:pPr lvl="2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keep ABS information for 20 years after end utilisation</a:t>
            </a:r>
          </a:p>
          <a:p>
            <a:pPr lvl="2">
              <a:lnSpc>
                <a:spcPts val="23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GB" sz="1600" dirty="0"/>
              <a:t>transfer relevant ABS information to subsequent users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en-GB" sz="1800" dirty="0"/>
          </a:p>
        </p:txBody>
      </p:sp>
      <p:pic>
        <p:nvPicPr>
          <p:cNvPr id="5" name="Picture 2" descr="http://www.nonprofitlawblog.com/assets/Due-Diligenc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14" y="173714"/>
            <a:ext cx="1685924" cy="1417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5887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299290"/>
          </a:xfrm>
        </p:spPr>
        <p:txBody>
          <a:bodyPr/>
          <a:lstStyle/>
          <a:p>
            <a:r>
              <a:rPr lang="en-GB" sz="2800" dirty="0"/>
              <a:t>The EU ABS Regulation:</a:t>
            </a:r>
            <a:br>
              <a:rPr lang="en-GB" sz="2800" dirty="0"/>
            </a:br>
            <a:r>
              <a:rPr lang="en-GB" sz="2800" dirty="0"/>
              <a:t>Specialised International Instruments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3032" y="1955366"/>
            <a:ext cx="7104751" cy="5471759"/>
          </a:xfrm>
        </p:spPr>
        <p:txBody>
          <a:bodyPr/>
          <a:lstStyle/>
          <a:p>
            <a:pPr marL="252413" lvl="1" indent="-252413">
              <a:spcBef>
                <a:spcPts val="60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</a:pPr>
            <a:r>
              <a:rPr lang="en-GB" sz="2000" dirty="0"/>
              <a:t>The EU ABS Regulation does not apply when ABS of genetic resources is covered by a ‘</a:t>
            </a:r>
            <a:r>
              <a:rPr lang="en-GB" sz="2000" i="1" dirty="0"/>
              <a:t>Specialised International Instrument</a:t>
            </a:r>
            <a:r>
              <a:rPr lang="en-GB" sz="2000" dirty="0"/>
              <a:t>’ (Art. 2)</a:t>
            </a:r>
          </a:p>
          <a:p>
            <a:pPr marL="252413" lvl="1" indent="-252413">
              <a:spcBef>
                <a:spcPts val="120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</a:pPr>
            <a:r>
              <a:rPr lang="en-GB" sz="2000" dirty="0"/>
              <a:t>Instruments recognized by the EU:</a:t>
            </a:r>
          </a:p>
          <a:p>
            <a:pPr marL="1149350" lvl="2" indent="-252413">
              <a:spcBef>
                <a:spcPts val="60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</a:pPr>
            <a:r>
              <a:rPr lang="en-GB" sz="1800" dirty="0"/>
              <a:t>International Treaty on Plant Genetic Resources for Food and Agriculture (ITPGRFA)</a:t>
            </a:r>
          </a:p>
          <a:p>
            <a:pPr marL="1995487" lvl="3" indent="-285750"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</a:pPr>
            <a:r>
              <a:rPr lang="en-GB" sz="1600" i="1" dirty="0"/>
              <a:t>plant genetic resources for food and agriculture</a:t>
            </a:r>
          </a:p>
          <a:p>
            <a:pPr marL="1149350" lvl="2" indent="-252413">
              <a:spcBef>
                <a:spcPts val="600"/>
              </a:spcBef>
              <a:spcAft>
                <a:spcPts val="0"/>
              </a:spcAft>
              <a:buSzPct val="140000"/>
              <a:buFont typeface="Wingdings" pitchFamily="2" charset="2"/>
              <a:buChar char="§"/>
            </a:pPr>
            <a:r>
              <a:rPr lang="en-GB" sz="1800" dirty="0"/>
              <a:t>Pandemic Influenza Preparedness Framework (PIP-framework) </a:t>
            </a:r>
          </a:p>
          <a:p>
            <a:pPr marL="2052637" lvl="3" indent="-342900"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Ø"/>
            </a:pPr>
            <a:r>
              <a:rPr lang="en-GB" sz="1600" i="1" dirty="0"/>
              <a:t>influenza viruses with human pandemic potential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BF4ADDC-7445-46AA-834A-C1C8688B21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478" y="2564937"/>
            <a:ext cx="1388187" cy="91967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8AFDC0-92F0-4A9E-93D8-C7255E740AF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889" y="5013855"/>
            <a:ext cx="1388187" cy="85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391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EU Guidance Document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47182" y="1461656"/>
            <a:ext cx="7249635" cy="4386714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en-GB" dirty="0"/>
              <a:t>First version 2016; revised version 2021</a:t>
            </a:r>
          </a:p>
          <a:p>
            <a:pPr>
              <a:spcBef>
                <a:spcPts val="1800"/>
              </a:spcBef>
            </a:pPr>
            <a:r>
              <a:rPr lang="en-GB" dirty="0"/>
              <a:t>Not legally binding; explains EU ABS Regulation</a:t>
            </a:r>
          </a:p>
          <a:p>
            <a:pPr>
              <a:spcBef>
                <a:spcPts val="1800"/>
              </a:spcBef>
            </a:pPr>
            <a:r>
              <a:rPr lang="en-GB" dirty="0"/>
              <a:t>Explanation ‘utilisation’ = basic research, applied research and/or product development</a:t>
            </a:r>
          </a:p>
          <a:p>
            <a:pPr lvl="1">
              <a:spcBef>
                <a:spcPts val="600"/>
              </a:spcBef>
            </a:pPr>
            <a:r>
              <a:rPr lang="en-GB" sz="1800" i="1" dirty="0"/>
              <a:t>if an activity creates new insight into characteristics of the genetic resource which is of (potential) benefit to the further process of product development, it falls under the term ‘utilisation’</a:t>
            </a:r>
            <a:endParaRPr lang="en-GB" sz="1800" dirty="0"/>
          </a:p>
          <a:p>
            <a:pPr>
              <a:spcBef>
                <a:spcPts val="1800"/>
              </a:spcBef>
            </a:pPr>
            <a:r>
              <a:rPr lang="en-GB" dirty="0"/>
              <a:t>Two main parts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Main text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/>
              <a:t>Annex 2</a:t>
            </a:r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A040BF4-D874-4CD3-A30E-6B8E638ECDE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477" y="1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241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693737"/>
          </a:xfrm>
        </p:spPr>
        <p:txBody>
          <a:bodyPr/>
          <a:lstStyle/>
          <a:p>
            <a:r>
              <a:rPr lang="en-GB" dirty="0"/>
              <a:t>EU Guidance Document: Main text</a:t>
            </a:r>
            <a:br>
              <a:rPr lang="en-GB" dirty="0"/>
            </a:br>
            <a:r>
              <a:rPr lang="en-GB" dirty="0"/>
              <a:t> 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642" y="1505480"/>
            <a:ext cx="8164087" cy="5524876"/>
          </a:xfrm>
        </p:spPr>
        <p:txBody>
          <a:bodyPr/>
          <a:lstStyle/>
          <a:p>
            <a:pPr marL="1039813" lvl="1" indent="-342900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000" dirty="0"/>
              <a:t>Introduction</a:t>
            </a:r>
          </a:p>
          <a:p>
            <a:pPr marL="1039813" lvl="1" indent="-342900">
              <a:spcBef>
                <a:spcPts val="12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sz="2000" dirty="0"/>
              <a:t>Scope of the EU ABS Regulation</a:t>
            </a:r>
          </a:p>
          <a:p>
            <a:pPr marL="1039813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GB" sz="2000" dirty="0"/>
              <a:t>Obligations of users</a:t>
            </a:r>
          </a:p>
          <a:p>
            <a:pPr lvl="2">
              <a:lnSpc>
                <a:spcPts val="2000"/>
              </a:lnSpc>
              <a:spcBef>
                <a:spcPts val="6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due diligence obligation</a:t>
            </a:r>
          </a:p>
          <a:p>
            <a:pPr lvl="2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specific situations</a:t>
            </a:r>
          </a:p>
          <a:p>
            <a:pPr marL="1039813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GB" sz="2000" dirty="0"/>
              <a:t>Events triggering due diligence declarations</a:t>
            </a:r>
          </a:p>
          <a:p>
            <a:pPr lvl="2">
              <a:lnSpc>
                <a:spcPts val="2000"/>
              </a:lnSpc>
              <a:spcBef>
                <a:spcPts val="6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external research funding</a:t>
            </a:r>
          </a:p>
          <a:p>
            <a:pPr lvl="2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final development of product</a:t>
            </a:r>
          </a:p>
          <a:p>
            <a:pPr marL="1039813" lvl="1" indent="-342900">
              <a:spcBef>
                <a:spcPts val="1200"/>
              </a:spcBef>
              <a:buSzPct val="100000"/>
              <a:buFont typeface="+mj-lt"/>
              <a:buAutoNum type="arabicPeriod"/>
            </a:pPr>
            <a:r>
              <a:rPr lang="en-GB" sz="2000" dirty="0"/>
              <a:t>Sector specific issues</a:t>
            </a:r>
          </a:p>
          <a:p>
            <a:pPr lvl="2">
              <a:lnSpc>
                <a:spcPts val="2000"/>
              </a:lnSpc>
              <a:spcBef>
                <a:spcPts val="300"/>
              </a:spcBef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health</a:t>
            </a:r>
          </a:p>
          <a:p>
            <a:pPr lvl="2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  <a:buSzPct val="140000"/>
              <a:buFont typeface="Arial" panose="020B0604020202020204" pitchFamily="34" charset="0"/>
              <a:buChar char="•"/>
            </a:pPr>
            <a:r>
              <a:rPr lang="en-GB" sz="1600" dirty="0"/>
              <a:t>food and agriculture</a:t>
            </a:r>
          </a:p>
          <a:p>
            <a:pPr lvl="1">
              <a:spcBef>
                <a:spcPts val="0"/>
              </a:spcBef>
            </a:pPr>
            <a:endParaRPr lang="nl-NL" sz="1800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D10370-F28A-469E-54A9-6B7BEE5F79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757" y="1237561"/>
            <a:ext cx="2517162" cy="1651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55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99" y="230188"/>
            <a:ext cx="8442796" cy="791650"/>
          </a:xfrm>
        </p:spPr>
        <p:txBody>
          <a:bodyPr/>
          <a:lstStyle/>
          <a:p>
            <a:r>
              <a:rPr lang="en-GB" dirty="0"/>
              <a:t>EU Guidance Document: Section 5.1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60421" y="1368490"/>
            <a:ext cx="8823158" cy="497616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US" sz="2000" u="sng" dirty="0"/>
              <a:t>not</a:t>
            </a:r>
            <a:r>
              <a:rPr lang="en-US" sz="2000" dirty="0"/>
              <a:t> in scope of the EU ABS Regulation: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PGRFA covered by Annex I, included in the Multilateral System (MLS) of the ITPGRFA and obtained from ITPGRFA Parties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PGRFA received under an SMTA from third persons/entities who themselves received them under an SMTA from the MLS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PGRFA received under an SMTA from International Agricultural Research </a:t>
            </a:r>
            <a:r>
              <a:rPr lang="en-GB" sz="1600" dirty="0"/>
              <a:t>Centres</a:t>
            </a:r>
            <a:r>
              <a:rPr lang="en-US" sz="1600" dirty="0"/>
              <a:t> such as those of the Consultative Group on International Agricultural Research (CGIAR) </a:t>
            </a:r>
          </a:p>
          <a:p>
            <a:pPr lvl="1">
              <a:spcBef>
                <a:spcPts val="1200"/>
              </a:spcBef>
            </a:pPr>
            <a:r>
              <a:rPr lang="en-US" sz="2000" dirty="0"/>
              <a:t>within scope of the EU ABS Regulation but due diligence obligation considered complied with</a:t>
            </a:r>
          </a:p>
          <a:p>
            <a:pPr lvl="2">
              <a:spcBef>
                <a:spcPts val="300"/>
              </a:spcBef>
            </a:pPr>
            <a:r>
              <a:rPr lang="en-US" sz="1600" dirty="0"/>
              <a:t>Non-Annex I PGRFA supplied under the terms of the SMTA if a Party to the Nagoya Protocol has determined that its PGRFA will also be subject to the SMTA</a:t>
            </a:r>
            <a:endParaRPr lang="en-US" sz="2000" dirty="0"/>
          </a:p>
          <a:p>
            <a:pPr lvl="1">
              <a:spcBef>
                <a:spcPts val="1800"/>
              </a:spcBef>
            </a:pPr>
            <a:endParaRPr lang="en-GB" sz="2000" dirty="0"/>
          </a:p>
          <a:p>
            <a:pPr marL="696913" lvl="1" indent="0">
              <a:spcBef>
                <a:spcPts val="0"/>
              </a:spcBef>
              <a:buNone/>
            </a:pPr>
            <a:endParaRPr lang="nl-NL" sz="1800" dirty="0"/>
          </a:p>
          <a:p>
            <a:pPr lvl="1"/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958149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99" y="230188"/>
            <a:ext cx="8442796" cy="791650"/>
          </a:xfrm>
        </p:spPr>
        <p:txBody>
          <a:bodyPr/>
          <a:lstStyle/>
          <a:p>
            <a:r>
              <a:rPr lang="en-GB" dirty="0"/>
              <a:t>EU Guidance Document: Annex II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-115474" y="1504848"/>
            <a:ext cx="8437123" cy="3848303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GB" sz="2000" dirty="0"/>
              <a:t>Provides specific guidance on when genetic resources are considered to be utilised in the meaning of the EU ABS Regulation (assuming they fall in the geographical, temporal and material scopes)</a:t>
            </a:r>
          </a:p>
          <a:p>
            <a:pPr lvl="1">
              <a:spcBef>
                <a:spcPts val="1800"/>
              </a:spcBef>
            </a:pPr>
            <a:r>
              <a:rPr lang="en-GB" sz="2000" dirty="0"/>
              <a:t>Follows logic of the value chain, starting from acquisition to placing of a product on a market</a:t>
            </a:r>
          </a:p>
          <a:p>
            <a:pPr lvl="1">
              <a:spcBef>
                <a:spcPts val="1800"/>
              </a:spcBef>
            </a:pPr>
            <a:r>
              <a:rPr lang="en-GB" sz="2000" dirty="0"/>
              <a:t>Contains many examples (cases) drawn from different sectors, often based on feedback from stakeholders</a:t>
            </a:r>
          </a:p>
          <a:p>
            <a:pPr marL="696913" lvl="1" indent="0">
              <a:spcBef>
                <a:spcPts val="0"/>
              </a:spcBef>
              <a:buNone/>
            </a:pPr>
            <a:endParaRPr lang="nl-NL" sz="1800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4985A1-F9C7-2E32-68E3-9FEA89DF9BD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913" y="5093415"/>
            <a:ext cx="3703037" cy="987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4655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EU Guidance Document: Annex 2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4231" y="1279013"/>
            <a:ext cx="8175537" cy="5713063"/>
          </a:xfrm>
        </p:spPr>
        <p:txBody>
          <a:bodyPr/>
          <a:lstStyle/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Introduction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Acquisition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Storage and collection management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Rearing and multiplication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Exchange and transfer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Identification of organisms and other activities at the beginning of the value chain 	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Genetic resources as tools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Breeding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Product development, processing and product formulation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Product testing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r>
              <a:rPr lang="en-GB" sz="1800" dirty="0"/>
              <a:t> Marketing and application</a:t>
            </a:r>
          </a:p>
          <a:p>
            <a:pPr marL="1039813" lvl="1" indent="-342900">
              <a:spcBef>
                <a:spcPts val="600"/>
              </a:spcBef>
              <a:buSzPct val="100000"/>
              <a:buFont typeface="+mj-lt"/>
              <a:buAutoNum type="arabicPeriod"/>
            </a:pPr>
            <a:endParaRPr lang="nl-NL" sz="1800" dirty="0"/>
          </a:p>
          <a:p>
            <a:pPr lvl="1"/>
            <a:endParaRPr lang="nl-NL" dirty="0"/>
          </a:p>
          <a:p>
            <a:endParaRPr lang="nl-NL" dirty="0"/>
          </a:p>
        </p:txBody>
      </p:sp>
      <p:pic>
        <p:nvPicPr>
          <p:cNvPr id="4" name="Graphic 3" descr="Microscope with chemical flasks">
            <a:extLst>
              <a:ext uri="{FF2B5EF4-FFF2-40B4-BE49-F238E27FC236}">
                <a16:creationId xmlns:a16="http://schemas.microsoft.com/office/drawing/2014/main" id="{75E4CFDF-B51D-99B7-903B-2E3F34702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6428335" y="667201"/>
            <a:ext cx="2506103" cy="250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486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62954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International Treaty on Plant Genetic Resources for Food and Agriculture (ITPGRFA)</a:t>
            </a:r>
            <a:endParaRPr lang="en-GB" dirty="0"/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72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62954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International Treaty on Plant Genetic Resources for Food and Agriculture (ITPGRFA)</a:t>
            </a:r>
            <a:endParaRPr lang="en-GB" dirty="0"/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7055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301" y="175575"/>
            <a:ext cx="8442796" cy="791650"/>
          </a:xfrm>
        </p:spPr>
        <p:txBody>
          <a:bodyPr/>
          <a:lstStyle/>
          <a:p>
            <a:r>
              <a:rPr lang="en-GB" dirty="0"/>
              <a:t>What to do as a user?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80474" y="1152248"/>
            <a:ext cx="8586537" cy="5398517"/>
          </a:xfrm>
        </p:spPr>
        <p:txBody>
          <a:bodyPr/>
          <a:lstStyle/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800" dirty="0"/>
              <a:t>Check the access rules of the provider country 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600" dirty="0"/>
              <a:t>ABS Clearing House (https://absch.cbd.int/) </a:t>
            </a:r>
          </a:p>
          <a:p>
            <a:pPr lvl="2">
              <a:spcBef>
                <a:spcPts val="3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600" dirty="0"/>
              <a:t>National Focal Point (NFP) of the provider country</a:t>
            </a:r>
            <a:r>
              <a:rPr lang="en-GB" sz="1800" dirty="0"/>
              <a:t> </a:t>
            </a:r>
          </a:p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800" dirty="0"/>
              <a:t>Check if the material can be obtained through the MLS of the ITPGRFA (Annex 1 crops and forages). </a:t>
            </a:r>
          </a:p>
          <a:p>
            <a:pPr marL="1936750" lvl="2" indent="-342900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600" i="1" dirty="0"/>
              <a:t>If yes, sign a Standard Material Transfer agreement (SMTA)</a:t>
            </a:r>
          </a:p>
          <a:p>
            <a:pPr marL="1936750" lvl="2" indent="-342900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600" i="1" dirty="0"/>
              <a:t>If no, continue with 3</a:t>
            </a:r>
          </a:p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800" dirty="0"/>
              <a:t>Check if the provider makes non-Annex 1 material available under the SMTA</a:t>
            </a:r>
          </a:p>
          <a:p>
            <a:pPr marL="1936750" lvl="2" indent="-342900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600" i="1" dirty="0"/>
              <a:t>If yes, sign a Standard Material Transfer agreement (SMTA)</a:t>
            </a:r>
          </a:p>
          <a:p>
            <a:pPr marL="1936750" lvl="2" indent="-342900">
              <a:spcBef>
                <a:spcPts val="3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600" i="1" dirty="0"/>
              <a:t>If no, continue with 4</a:t>
            </a:r>
          </a:p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/>
            </a:pPr>
            <a:r>
              <a:rPr lang="en-GB" sz="1800" dirty="0"/>
              <a:t>If required, seek permission from the Competent National Authority (CNA) of the provider country (PIC: ‘</a:t>
            </a:r>
            <a:r>
              <a:rPr lang="en-GB" sz="1800" i="1" dirty="0"/>
              <a:t>Prior Informed Consent</a:t>
            </a:r>
            <a:r>
              <a:rPr lang="en-GB" sz="1800" dirty="0"/>
              <a:t>’)</a:t>
            </a:r>
          </a:p>
          <a:p>
            <a:pPr marL="1039813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nl-NL" sz="1800" dirty="0"/>
          </a:p>
          <a:p>
            <a:pPr marL="1039813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endParaRPr lang="nl-NL" sz="1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E68D8AD-876F-0ACD-B661-D66EA495AF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87" y="142625"/>
            <a:ext cx="1786714" cy="178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620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dirty="0"/>
              <a:t>What to do as a user?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193159"/>
            <a:ext cx="8807824" cy="6153581"/>
          </a:xfrm>
        </p:spPr>
        <p:txBody>
          <a:bodyPr/>
          <a:lstStyle/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Negotiate conditions with provider, and lay these down in a contract (MAT: ‘</a:t>
            </a:r>
            <a:r>
              <a:rPr lang="en-GB" sz="1800" i="1" dirty="0"/>
              <a:t>Mutually Agreed Terms</a:t>
            </a:r>
            <a:r>
              <a:rPr lang="en-GB" sz="1800" dirty="0"/>
              <a:t>’)</a:t>
            </a:r>
          </a:p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Use the genetic resources only in accordance with the conditions agreed with the provider and laid down in the MAT</a:t>
            </a:r>
          </a:p>
          <a:p>
            <a:pPr lvl="2" indent="-285750">
              <a:spcBef>
                <a:spcPts val="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600" i="1" dirty="0"/>
              <a:t>if the intended use changes, new PIC and MAT may need to be obtained</a:t>
            </a:r>
          </a:p>
          <a:p>
            <a:pPr marL="1039813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Carefully document the use </a:t>
            </a:r>
          </a:p>
          <a:p>
            <a:pPr marL="1039813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Keep all documentation for 20 years after the end of utilisation</a:t>
            </a:r>
          </a:p>
          <a:p>
            <a:pPr marL="1039813" lvl="1" indent="-342900">
              <a:spcBef>
                <a:spcPts val="600"/>
              </a:spcBef>
              <a:spcAft>
                <a:spcPts val="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Submit a ‘due diligence declaration’ (through https://webgate.ec.europa.eu/declare/) when you</a:t>
            </a:r>
          </a:p>
          <a:p>
            <a:pPr marL="1936750" lvl="2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600" i="1" dirty="0"/>
              <a:t>receive external research funding, or </a:t>
            </a:r>
          </a:p>
          <a:p>
            <a:pPr marL="1936750" lvl="2" indent="-342900">
              <a:spcBef>
                <a:spcPts val="6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Ø"/>
            </a:pPr>
            <a:r>
              <a:rPr lang="en-GB" sz="1600" i="1" dirty="0"/>
              <a:t>bring a product on the market</a:t>
            </a:r>
          </a:p>
          <a:p>
            <a:pPr marL="1039813" lvl="1" indent="-342900">
              <a:spcBef>
                <a:spcPts val="600"/>
              </a:spcBef>
              <a:spcAft>
                <a:spcPts val="600"/>
              </a:spcAft>
              <a:buSzPct val="100000"/>
              <a:buFont typeface="+mj-lt"/>
              <a:buAutoNum type="arabicPeriod" startAt="5"/>
            </a:pPr>
            <a:r>
              <a:rPr lang="en-GB" sz="1800" dirty="0"/>
              <a:t>Pass on information to further users of the genetic resources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3CA2C33-EA6A-6856-4F7F-0BC2C0CBE6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4053" y="102601"/>
            <a:ext cx="1640965" cy="1090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804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4999" y="230188"/>
            <a:ext cx="8442796" cy="1304611"/>
          </a:xfrm>
        </p:spPr>
        <p:txBody>
          <a:bodyPr/>
          <a:lstStyle/>
          <a:p>
            <a:r>
              <a:rPr lang="en-GB" dirty="0"/>
              <a:t>Special case: companies with several entities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1663468"/>
            <a:ext cx="8789437" cy="5194532"/>
          </a:xfrm>
        </p:spPr>
        <p:txBody>
          <a:bodyPr/>
          <a:lstStyle/>
          <a:p>
            <a:pPr lvl="1">
              <a:spcBef>
                <a:spcPts val="1200"/>
              </a:spcBef>
            </a:pPr>
            <a:r>
              <a:rPr lang="en-GB" sz="2000" dirty="0"/>
              <a:t>EU Guidance document</a:t>
            </a:r>
          </a:p>
          <a:p>
            <a:pPr lvl="2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“If a company commercialises in the EU a product (…) where the utilisation (thus the entire process of research and development) took place outside of the EU, this is not covered by the EU ABS Regulation”</a:t>
            </a:r>
            <a:endParaRPr lang="en-GB" sz="2000" dirty="0"/>
          </a:p>
          <a:p>
            <a:pPr lvl="1">
              <a:spcBef>
                <a:spcPts val="1200"/>
              </a:spcBef>
            </a:pPr>
            <a:r>
              <a:rPr lang="en-GB" sz="2000" dirty="0"/>
              <a:t>Companies with several entities not specifically addressed in EU Regulations and Guidance document</a:t>
            </a:r>
          </a:p>
          <a:p>
            <a:pPr lvl="1">
              <a:spcBef>
                <a:spcPts val="1200"/>
              </a:spcBef>
            </a:pPr>
            <a:r>
              <a:rPr lang="en-GB" sz="2000" dirty="0"/>
              <a:t>But in relation to due diligence declarations, EU Guidance document says: </a:t>
            </a:r>
          </a:p>
          <a:p>
            <a:pPr lvl="2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600" i="1" dirty="0"/>
              <a:t>“Transfers between entities of the same company are not considered as transfer in the meaning of Article 6(2)(d) and 6(2)(e) of the Implementing Regulation, therefore filing of a due diligence declaration is not required” </a:t>
            </a:r>
          </a:p>
          <a:p>
            <a:pPr lvl="1">
              <a:spcBef>
                <a:spcPts val="1200"/>
              </a:spcBef>
            </a:pPr>
            <a:r>
              <a:rPr lang="en-US" sz="1600" i="1" dirty="0"/>
              <a:t>. 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5183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62954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International Treaty on Plant Genetic Resources for Food and Agriculture (ITPGRFA)</a:t>
            </a:r>
            <a:endParaRPr lang="en-GB" dirty="0"/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8250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791650"/>
          </a:xfrm>
        </p:spPr>
        <p:txBody>
          <a:bodyPr/>
          <a:lstStyle/>
          <a:p>
            <a:r>
              <a:rPr lang="en-GB" sz="3200" dirty="0"/>
              <a:t>NL National Focal Point on ABS</a:t>
            </a:r>
            <a:endParaRPr lang="nl-NL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53092" y="1164713"/>
            <a:ext cx="8010990" cy="5693287"/>
          </a:xfrm>
        </p:spPr>
        <p:txBody>
          <a:bodyPr/>
          <a:lstStyle/>
          <a:p>
            <a:pPr>
              <a:spcBef>
                <a:spcPts val="1800"/>
              </a:spcBef>
              <a:spcAft>
                <a:spcPts val="0"/>
              </a:spcAft>
            </a:pPr>
            <a:r>
              <a:rPr lang="en-GB" sz="2000" dirty="0"/>
              <a:t>Website (</a:t>
            </a:r>
            <a:r>
              <a:rPr lang="en-GB" sz="2000" dirty="0">
                <a:hlinkClick r:id="rId3"/>
              </a:rPr>
              <a:t>www.absfocalpoint.nl</a:t>
            </a:r>
            <a:r>
              <a:rPr lang="en-GB" sz="2000" dirty="0"/>
              <a:t>)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bilingual (Dutch/English)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information on international ABS instruments (including Nagoya Protocol and ITPGRFA)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information on EU ABS Regulation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practical information on what to do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interactive help tool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news articles on specific issues and new developments (e.g. DSI)</a:t>
            </a:r>
          </a:p>
          <a:p>
            <a:pPr lvl="1">
              <a:lnSpc>
                <a:spcPts val="2200"/>
              </a:lnSpc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en-GB" sz="1800" dirty="0"/>
              <a:t>FAQ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ABS newsletter (subscription through website)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dirty="0"/>
              <a:t>Presentations on request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Helpdesk </a:t>
            </a:r>
          </a:p>
          <a:p>
            <a:pPr lvl="1">
              <a:spcBef>
                <a:spcPts val="3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800" dirty="0"/>
              <a:t>send your questions to NagoyaNL@wur.nl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EEA9B76-1712-8CE9-37E2-62B02B5C9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63" y="107783"/>
            <a:ext cx="174307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5668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781074" y="600957"/>
            <a:ext cx="8814816" cy="1195326"/>
          </a:xfrm>
        </p:spPr>
        <p:txBody>
          <a:bodyPr/>
          <a:lstStyle/>
          <a:p>
            <a:endParaRPr lang="nl-NL" sz="5400" dirty="0"/>
          </a:p>
          <a:p>
            <a:r>
              <a:rPr lang="en-GB" sz="4000" dirty="0"/>
              <a:t>Thank you for your attention!</a:t>
            </a:r>
          </a:p>
          <a:p>
            <a:endParaRPr lang="en-GB" sz="2400" dirty="0"/>
          </a:p>
          <a:p>
            <a:endParaRPr lang="nl-NL" sz="3200" dirty="0"/>
          </a:p>
        </p:txBody>
      </p:sp>
      <p:sp>
        <p:nvSpPr>
          <p:cNvPr id="8" name="Tijdelijke aanduiding voor tekst 4">
            <a:extLst>
              <a:ext uri="{FF2B5EF4-FFF2-40B4-BE49-F238E27FC236}">
                <a16:creationId xmlns:a16="http://schemas.microsoft.com/office/drawing/2014/main" id="{90A3E3D4-3D97-4876-9A04-4597577FF3DC}"/>
              </a:ext>
            </a:extLst>
          </p:cNvPr>
          <p:cNvSpPr txBox="1">
            <a:spLocks/>
          </p:cNvSpPr>
          <p:nvPr/>
        </p:nvSpPr>
        <p:spPr bwMode="auto">
          <a:xfrm>
            <a:off x="5537568" y="1789518"/>
            <a:ext cx="3428976" cy="98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lnSpc>
                <a:spcPts val="2500"/>
              </a:lnSpc>
              <a:spcBef>
                <a:spcPts val="1200"/>
              </a:spcBef>
              <a:spcAft>
                <a:spcPct val="0"/>
              </a:spcAft>
              <a:buClr>
                <a:schemeClr val="bg2"/>
              </a:buClr>
              <a:buSzPct val="140000"/>
              <a:buFont typeface="Wingdings" pitchFamily="2" charset="2"/>
              <a:buNone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1pPr>
            <a:lvl2pPr marL="982663" indent="-285750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Clr>
                <a:schemeClr val="bg2"/>
              </a:buClr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2pPr>
            <a:lvl3pPr marL="1879600" indent="-319088" algn="l" rtl="0" fontAlgn="base">
              <a:lnSpc>
                <a:spcPts val="2500"/>
              </a:lnSpc>
              <a:spcBef>
                <a:spcPts val="1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3pPr>
            <a:lvl4pPr marL="2692400" indent="-360363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 baseline="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4pPr>
            <a:lvl5pPr marL="3405188" indent="-352425" algn="l" rtl="0" fontAlgn="base">
              <a:lnSpc>
                <a:spcPts val="2500"/>
              </a:lnSpc>
              <a:spcBef>
                <a:spcPct val="20000"/>
              </a:spcBef>
              <a:spcAft>
                <a:spcPct val="0"/>
              </a:spcAft>
              <a:buSzPct val="115000"/>
              <a:buFont typeface="Verdana" pitchFamily="34" charset="0"/>
              <a:buChar char="●"/>
              <a:defRPr sz="2200" kern="1200">
                <a:solidFill>
                  <a:schemeClr val="bg2"/>
                </a:solidFill>
                <a:latin typeface="Verdana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/>
              <a:t>www.absfocalpoint.nl</a:t>
            </a:r>
          </a:p>
          <a:p>
            <a:r>
              <a:rPr lang="nl-NL" sz="2000" dirty="0"/>
              <a:t>NagoyaNL@wur.nl</a:t>
            </a:r>
          </a:p>
          <a:p>
            <a:endParaRPr lang="nl-NL" sz="2000" dirty="0"/>
          </a:p>
          <a:p>
            <a:endParaRPr lang="nl-NL" sz="2400" dirty="0"/>
          </a:p>
          <a:p>
            <a:endParaRPr lang="nl-NL" sz="32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238B399-A4D8-2D44-F1EC-5A5E8579B55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 bwMode="auto">
          <a:xfrm>
            <a:off x="6398433" y="3301080"/>
            <a:ext cx="2651573" cy="2651573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Placeholder 65">
            <a:extLst>
              <a:ext uri="{FF2B5EF4-FFF2-40B4-BE49-F238E27FC236}">
                <a16:creationId xmlns:a16="http://schemas.microsoft.com/office/drawing/2014/main" id="{365DBE4B-76B2-859C-E714-D672AA22FD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6832" y="3301296"/>
            <a:ext cx="2651357" cy="2651357"/>
          </a:xfrm>
          <a:prstGeom prst="ellipse">
            <a:avLst/>
          </a:prstGeom>
        </p:spPr>
      </p:pic>
      <p:pic>
        <p:nvPicPr>
          <p:cNvPr id="12" name="Picture Placeholder 67">
            <a:extLst>
              <a:ext uri="{FF2B5EF4-FFF2-40B4-BE49-F238E27FC236}">
                <a16:creationId xmlns:a16="http://schemas.microsoft.com/office/drawing/2014/main" id="{2EB18DA4-9D04-6C85-5436-58884988D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72" r="16172"/>
          <a:stretch>
            <a:fillRect/>
          </a:stretch>
        </p:blipFill>
        <p:spPr>
          <a:xfrm>
            <a:off x="3255015" y="3301080"/>
            <a:ext cx="2633970" cy="2633970"/>
          </a:xfrm>
          <a:prstGeom prst="ellipse">
            <a:avLst/>
          </a:prstGeom>
        </p:spPr>
      </p:pic>
      <p:pic>
        <p:nvPicPr>
          <p:cNvPr id="13" name="Picture Placeholder 55">
            <a:extLst>
              <a:ext uri="{FF2B5EF4-FFF2-40B4-BE49-F238E27FC236}">
                <a16:creationId xmlns:a16="http://schemas.microsoft.com/office/drawing/2014/main" id="{42CA0D19-569E-6AAC-4B19-9002A8E67F2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>
            <a:off x="485775" y="3318683"/>
            <a:ext cx="2633970" cy="2633970"/>
          </a:xfrm>
          <a:prstGeom prst="ellipse">
            <a:avLst/>
          </a:prstGeom>
          <a:solidFill>
            <a:schemeClr val="accent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74716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38890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International Treaty on Plant Genetic Resources for Food and Agriculture (ITPGRFA)</a:t>
            </a:r>
            <a:endParaRPr lang="en-GB" dirty="0"/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650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The Nagoya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1954" y="1563968"/>
            <a:ext cx="7602762" cy="4507969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GB" sz="2000" dirty="0"/>
              <a:t>Scope</a:t>
            </a:r>
          </a:p>
          <a:p>
            <a:pPr lvl="1">
              <a:lnSpc>
                <a:spcPts val="2300"/>
              </a:lnSpc>
              <a:spcBef>
                <a:spcPts val="600"/>
              </a:spcBef>
            </a:pPr>
            <a:r>
              <a:rPr lang="en-GB" sz="1800" dirty="0"/>
              <a:t>Genetic Resources </a:t>
            </a:r>
          </a:p>
          <a:p>
            <a:pPr lvl="2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i="1" dirty="0"/>
              <a:t>any material of plant, animal, microbial or other origin containing functional units of heredity, that is of actual or potential value</a:t>
            </a:r>
          </a:p>
          <a:p>
            <a:pPr lvl="2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i="1" dirty="0"/>
              <a:t>except for human genetic resources</a:t>
            </a:r>
          </a:p>
          <a:p>
            <a:pPr>
              <a:lnSpc>
                <a:spcPts val="2300"/>
              </a:lnSpc>
              <a:spcBef>
                <a:spcPts val="1800"/>
              </a:spcBef>
            </a:pPr>
            <a:r>
              <a:rPr lang="en-GB" sz="2000" dirty="0"/>
              <a:t>Principles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Provider countries are to ensure clear and transparent procedures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compliance to ABS rules in provider countries is to be monitored by the countries where the genetic resources are utilized</a:t>
            </a:r>
          </a:p>
          <a:p>
            <a:pPr>
              <a:spcAft>
                <a:spcPts val="0"/>
              </a:spcAft>
            </a:pPr>
            <a:endParaRPr lang="en-GB" sz="2000" dirty="0"/>
          </a:p>
        </p:txBody>
      </p:sp>
      <p:pic>
        <p:nvPicPr>
          <p:cNvPr id="7" name="Picture 6" descr="A group of trees and plants&#10;&#10;AI-generated content may be incorrect.">
            <a:extLst>
              <a:ext uri="{FF2B5EF4-FFF2-40B4-BE49-F238E27FC236}">
                <a16:creationId xmlns:a16="http://schemas.microsoft.com/office/drawing/2014/main" id="{2278EB56-4C09-BEE7-8408-BBF1D1DD5D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420" y="186820"/>
            <a:ext cx="2333112" cy="1555408"/>
          </a:xfrm>
          <a:prstGeom prst="rect">
            <a:avLst/>
          </a:prstGeom>
        </p:spPr>
      </p:pic>
      <p:pic>
        <p:nvPicPr>
          <p:cNvPr id="4" name="Picture 2" descr="C:\Users\visse032\AppData\Local\Microsoft\Windows\Temporary Internet Files\Content.Outlook\VD9VRKYD\Nagoya cover.jpg">
            <a:extLst>
              <a:ext uri="{FF2B5EF4-FFF2-40B4-BE49-F238E27FC236}">
                <a16:creationId xmlns:a16="http://schemas.microsoft.com/office/drawing/2014/main" id="{9152D910-F9DB-D3AB-35BD-E0B39668DC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0455" y="174040"/>
            <a:ext cx="1293983" cy="19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47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840125"/>
          </a:xfrm>
        </p:spPr>
        <p:txBody>
          <a:bodyPr/>
          <a:lstStyle/>
          <a:p>
            <a:r>
              <a:rPr lang="nl-NL" dirty="0"/>
              <a:t>The Nagoya Protocol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826352" y="1726535"/>
            <a:ext cx="7812322" cy="534001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Access on the basis of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Prior Informed Consent (PIC): permission by authorities of the country providing genetic resources</a:t>
            </a:r>
          </a:p>
          <a:p>
            <a:pPr lvl="2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i="1" dirty="0"/>
              <a:t>unless otherwise determined by that country</a:t>
            </a:r>
            <a:endParaRPr lang="en-GB" sz="1600" dirty="0"/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1800" dirty="0"/>
              <a:t>Mutually Agreed Terms (MAT): contract with provider</a:t>
            </a:r>
          </a:p>
          <a:p>
            <a:pPr lvl="2">
              <a:lnSpc>
                <a:spcPts val="23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GB" sz="1600" i="1" dirty="0"/>
              <a:t>so, bilateral negotiations are necessary</a:t>
            </a:r>
          </a:p>
          <a:p>
            <a:pPr>
              <a:lnSpc>
                <a:spcPts val="2300"/>
              </a:lnSpc>
              <a:spcBef>
                <a:spcPts val="1800"/>
              </a:spcBef>
              <a:spcAft>
                <a:spcPts val="0"/>
              </a:spcAft>
            </a:pPr>
            <a:r>
              <a:rPr lang="en-GB" sz="2000" dirty="0"/>
              <a:t>Benefit-sharing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benefits can be </a:t>
            </a:r>
            <a:r>
              <a:rPr lang="en-US" sz="1800" dirty="0"/>
              <a:t>monetary (e.g. royalties, up-front payments) and non-monetary (e.g. co-operation, technology transfer)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1800" dirty="0"/>
              <a:t>to be bilaterally agreed (in Mutually Agreed Terms)</a:t>
            </a:r>
          </a:p>
          <a:p>
            <a:pPr>
              <a:spcAft>
                <a:spcPts val="0"/>
              </a:spcAft>
            </a:pPr>
            <a:endParaRPr lang="en-GB" sz="20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EF98C8A-F6BF-4058-AA4F-9D8EABB87B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9593" y="230188"/>
            <a:ext cx="2094845" cy="1225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7395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62954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International Treaty on Plant Genetic Resources for Food and Agriculture (ITPGRFA)</a:t>
            </a:r>
            <a:endParaRPr lang="en-GB" dirty="0">
              <a:solidFill>
                <a:srgbClr val="FF0000"/>
              </a:solidFill>
            </a:endParaRP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98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085265"/>
          </a:xfrm>
        </p:spPr>
        <p:txBody>
          <a:bodyPr/>
          <a:lstStyle/>
          <a:p>
            <a:r>
              <a:rPr lang="en-US" sz="2700" dirty="0"/>
              <a:t>International Treaty on Plant Genetic Resources for Food and Agriculture (ITPGRFA)</a:t>
            </a:r>
            <a:endParaRPr lang="nl-NL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91642" y="1466919"/>
            <a:ext cx="7075485" cy="534001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600"/>
              </a:spcBef>
            </a:pPr>
            <a:r>
              <a:rPr lang="en-GB" sz="2000" dirty="0"/>
              <a:t>Scope</a:t>
            </a:r>
          </a:p>
          <a:p>
            <a:pPr lvl="1">
              <a:lnSpc>
                <a:spcPts val="2300"/>
              </a:lnSpc>
              <a:spcBef>
                <a:spcPts val="600"/>
              </a:spcBef>
            </a:pPr>
            <a:r>
              <a:rPr lang="en-GB" sz="1800" dirty="0"/>
              <a:t>Plant Genetic Resources for Food and Agriculture (PGRFA)</a:t>
            </a:r>
          </a:p>
          <a:p>
            <a:pPr lvl="2">
              <a:lnSpc>
                <a:spcPts val="23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1600" i="1" dirty="0"/>
              <a:t>any genetic material of plant origin of actual or potential value for food and agriculture</a:t>
            </a:r>
            <a:endParaRPr lang="en-GB" sz="1600" i="1" dirty="0"/>
          </a:p>
          <a:p>
            <a:pPr>
              <a:lnSpc>
                <a:spcPts val="2300"/>
              </a:lnSpc>
              <a:spcBef>
                <a:spcPts val="1800"/>
              </a:spcBef>
            </a:pPr>
            <a:r>
              <a:rPr lang="en-GB" sz="2000" dirty="0"/>
              <a:t>Principles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ABS forms only part of ITPGRFA; also deals with conservation and sustainable use of PGRFA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ABS goals to be achieved through a Multilateral System (MLS) of exchange of genetic resources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800" dirty="0"/>
              <a:t>Annex 1: list of crops (35 food crops, 29 forages) covered under the MLS</a:t>
            </a:r>
          </a:p>
          <a:p>
            <a:pPr lvl="2">
              <a:lnSpc>
                <a:spcPts val="23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no ornamentals</a:t>
            </a:r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endParaRPr lang="en-US" sz="1800" dirty="0"/>
          </a:p>
          <a:p>
            <a:pPr marL="696913" lvl="1" indent="0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/>
          </a:p>
          <a:p>
            <a:pPr>
              <a:spcAft>
                <a:spcPts val="0"/>
              </a:spcAft>
            </a:pPr>
            <a:endParaRPr lang="en-GB" sz="2000" dirty="0"/>
          </a:p>
        </p:txBody>
      </p:sp>
      <p:pic>
        <p:nvPicPr>
          <p:cNvPr id="6" name="Picture 5" descr="A handful of small grains in a hand&#10;&#10;AI-generated content may be incorrect.">
            <a:extLst>
              <a:ext uri="{FF2B5EF4-FFF2-40B4-BE49-F238E27FC236}">
                <a16:creationId xmlns:a16="http://schemas.microsoft.com/office/drawing/2014/main" id="{F027FF02-BA81-892F-2C30-58BCDE56D2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6" y="848554"/>
            <a:ext cx="1450401" cy="1085265"/>
          </a:xfrm>
          <a:prstGeom prst="rect">
            <a:avLst/>
          </a:prstGeom>
        </p:spPr>
      </p:pic>
      <p:pic>
        <p:nvPicPr>
          <p:cNvPr id="4" name="Picture 3" descr="A basket of purple vegetables&#10;&#10;AI-generated content may be incorrect.">
            <a:extLst>
              <a:ext uri="{FF2B5EF4-FFF2-40B4-BE49-F238E27FC236}">
                <a16:creationId xmlns:a16="http://schemas.microsoft.com/office/drawing/2014/main" id="{C6D3D56E-F384-AFF6-7958-F505454680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096" y="2967802"/>
            <a:ext cx="1511704" cy="2157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229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442796" cy="1085265"/>
          </a:xfrm>
        </p:spPr>
        <p:txBody>
          <a:bodyPr/>
          <a:lstStyle/>
          <a:p>
            <a:r>
              <a:rPr lang="en-US" sz="2700" dirty="0"/>
              <a:t>International Treaty on Plant Genetic Resources for Food and Agriculture (ITPGRFA)</a:t>
            </a:r>
            <a:endParaRPr lang="nl-NL" sz="27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40350" y="1371600"/>
            <a:ext cx="8442796" cy="5340012"/>
          </a:xfrm>
        </p:spPr>
        <p:txBody>
          <a:bodyPr/>
          <a:lstStyle/>
          <a:p>
            <a:pPr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r>
              <a:rPr lang="en-GB" sz="2000" dirty="0"/>
              <a:t>Access to MLS material</a:t>
            </a: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on the basis of Standard Material Transfer Agreement (SMTA) </a:t>
            </a:r>
          </a:p>
          <a:p>
            <a:pPr lvl="2">
              <a:lnSpc>
                <a:spcPts val="2300"/>
              </a:lnSpc>
              <a:spcBef>
                <a:spcPts val="30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1600" i="1" dirty="0"/>
              <a:t>so no bilateral negotiations necessary</a:t>
            </a: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SMTA only for research, breeding and training for food and agriculture</a:t>
            </a: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en-GB" sz="2000" dirty="0"/>
              <a:t>Benefit-sharing</a:t>
            </a: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benefits include non-monetary benefits (access to PGRFA, exchange of information, access to and transfer of technology, capacity-building) and monetary benefits</a:t>
            </a: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monetary benefit-sharing (currently) only mandatory if product is not available without restriction</a:t>
            </a:r>
          </a:p>
          <a:p>
            <a:pPr lvl="1">
              <a:lnSpc>
                <a:spcPts val="2300"/>
              </a:lnSpc>
              <a:spcBef>
                <a:spcPts val="300"/>
              </a:spcBef>
              <a:spcAft>
                <a:spcPts val="0"/>
              </a:spcAft>
            </a:pPr>
            <a:r>
              <a:rPr lang="en-US" sz="1600" dirty="0"/>
              <a:t>monetary benefits placed into an International Benefit-Sharing Fund, to be used for projects in developing countries</a:t>
            </a:r>
          </a:p>
          <a:p>
            <a:pPr>
              <a:lnSpc>
                <a:spcPts val="2300"/>
              </a:lnSpc>
              <a:spcAft>
                <a:spcPts val="0"/>
              </a:spcAft>
            </a:pPr>
            <a:r>
              <a:rPr lang="en-GB" sz="2000" i="1" dirty="0"/>
              <a:t>Some countries also make non-MLS material available under the SMTA</a:t>
            </a:r>
            <a:endParaRPr lang="en-US" sz="2000" i="1" dirty="0"/>
          </a:p>
          <a:p>
            <a:pPr marL="696913" lvl="1" indent="0">
              <a:lnSpc>
                <a:spcPts val="23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800" dirty="0"/>
          </a:p>
          <a:p>
            <a:pPr lvl="1">
              <a:lnSpc>
                <a:spcPts val="2300"/>
              </a:lnSpc>
              <a:spcBef>
                <a:spcPts val="600"/>
              </a:spcBef>
              <a:spcAft>
                <a:spcPts val="0"/>
              </a:spcAft>
            </a:pPr>
            <a:endParaRPr lang="en-GB" sz="2000" dirty="0"/>
          </a:p>
          <a:p>
            <a:pPr>
              <a:spcAft>
                <a:spcPts val="0"/>
              </a:spcAft>
            </a:pPr>
            <a:endParaRPr lang="en-GB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30B668-8774-573D-37E4-3C3AA275C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542" y="772820"/>
            <a:ext cx="1388187" cy="919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3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642" y="230188"/>
            <a:ext cx="8652358" cy="1299290"/>
          </a:xfrm>
        </p:spPr>
        <p:txBody>
          <a:bodyPr/>
          <a:lstStyle/>
          <a:p>
            <a:r>
              <a:rPr lang="en-US" sz="2800" dirty="0"/>
              <a:t>The Nagoya Protocol and the I</a:t>
            </a:r>
            <a:r>
              <a:rPr lang="nl-NL" sz="2800" dirty="0"/>
              <a:t>TPGRFA: practical </a:t>
            </a:r>
            <a:r>
              <a:rPr lang="en-US" sz="2800" dirty="0"/>
              <a:t>implications for plant breeders</a:t>
            </a:r>
            <a:endParaRPr lang="en-GB" sz="2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98909" y="1962954"/>
            <a:ext cx="6187427" cy="3526662"/>
          </a:xfrm>
        </p:spPr>
        <p:txBody>
          <a:bodyPr/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Nagoya Protocol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US" dirty="0"/>
              <a:t>International Treaty on Plant Genetic Resources for Food and Agriculture (ITPGRFA)</a:t>
            </a:r>
            <a:endParaRPr lang="en-GB" dirty="0"/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Implementation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Practical implications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SzPct val="100000"/>
              <a:buFont typeface="+mj-lt"/>
              <a:buAutoNum type="arabicPeriod"/>
            </a:pPr>
            <a:r>
              <a:rPr lang="en-GB" dirty="0"/>
              <a:t>National Focal Point</a:t>
            </a:r>
          </a:p>
        </p:txBody>
      </p:sp>
      <p:pic>
        <p:nvPicPr>
          <p:cNvPr id="12" name="Picture 11" descr="Close-up of a plant with colorful peppers&#10;&#10;AI-generated content may be incorrect.">
            <a:extLst>
              <a:ext uri="{FF2B5EF4-FFF2-40B4-BE49-F238E27FC236}">
                <a16:creationId xmlns:a16="http://schemas.microsoft.com/office/drawing/2014/main" id="{9FC18D4B-67ED-EBEB-9E97-C867ACA9D3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1655979"/>
            <a:ext cx="1792728" cy="1212893"/>
          </a:xfrm>
          <a:prstGeom prst="rect">
            <a:avLst/>
          </a:prstGeom>
        </p:spPr>
      </p:pic>
      <p:pic>
        <p:nvPicPr>
          <p:cNvPr id="5" name="Picture 4" descr="A close-up of a flower&#10;&#10;AI-generated content may be incorrect.">
            <a:extLst>
              <a:ext uri="{FF2B5EF4-FFF2-40B4-BE49-F238E27FC236}">
                <a16:creationId xmlns:a16="http://schemas.microsoft.com/office/drawing/2014/main" id="{5742630C-93DC-8F64-A2FD-BEAD30F6B1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401" y="4583697"/>
            <a:ext cx="1801663" cy="12011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19F8D07-3475-A41C-2BB2-677D82C2436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6336" y="3092996"/>
            <a:ext cx="1792728" cy="1165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229953"/>
      </p:ext>
    </p:extLst>
  </p:cSld>
  <p:clrMapOvr>
    <a:masterClrMapping/>
  </p:clrMapOvr>
</p:sld>
</file>

<file path=ppt/theme/theme1.xml><?xml version="1.0" encoding="utf-8"?>
<a:theme xmlns:a="http://schemas.openxmlformats.org/drawingml/2006/main" name="Wageningen UR">
  <a:themeElements>
    <a:clrScheme name="Custom 1">
      <a:dk1>
        <a:srgbClr val="0065CC"/>
      </a:dk1>
      <a:lt1>
        <a:srgbClr val="FFFFFF"/>
      </a:lt1>
      <a:dk2>
        <a:srgbClr val="0070C0"/>
      </a:dk2>
      <a:lt2>
        <a:srgbClr val="FFFFCC"/>
      </a:lt2>
      <a:accent1>
        <a:srgbClr val="00CC99"/>
      </a:accent1>
      <a:accent2>
        <a:srgbClr val="007825"/>
      </a:accent2>
      <a:accent3>
        <a:srgbClr val="AAB4AA"/>
      </a:accent3>
      <a:accent4>
        <a:srgbClr val="DADADA"/>
      </a:accent4>
      <a:accent5>
        <a:srgbClr val="AAE2CA"/>
      </a:accent5>
      <a:accent6>
        <a:srgbClr val="006C20"/>
      </a:accent6>
      <a:hlink>
        <a:srgbClr val="9966FF"/>
      </a:hlink>
      <a:folHlink>
        <a:srgbClr val="99CCFF"/>
      </a:folHlink>
    </a:clrScheme>
    <a:fontScheme name="Wageningen U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accent3"/>
        </a:solidFill>
      </a:spPr>
      <a:bodyPr wrap="none" rtlCol="0">
        <a:spAutoFit/>
      </a:bodyPr>
      <a:lstStyle>
        <a:defPPr>
          <a:lnSpc>
            <a:spcPts val="1800"/>
          </a:lnSpc>
          <a:defRPr sz="1400" dirty="0" err="1" smtClean="0">
            <a:latin typeface="Verdan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1777</Words>
  <Application>Microsoft Office PowerPoint</Application>
  <PresentationFormat>On-screen Show (4:3)</PresentationFormat>
  <Paragraphs>234</Paragraphs>
  <Slides>25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News Gothic</vt:lpstr>
      <vt:lpstr>Verdana</vt:lpstr>
      <vt:lpstr>Wingdings</vt:lpstr>
      <vt:lpstr>Wageningen UR</vt:lpstr>
      <vt:lpstr>The Nagoya Protocol and the ITPGRFA: practical implications for plant breeders</vt:lpstr>
      <vt:lpstr>The Nagoya Protocol and the ITPGRFA: practical implications for plant breeders</vt:lpstr>
      <vt:lpstr>The Nagoya Protocol and the ITPGRFA: practical implications for plant breeders</vt:lpstr>
      <vt:lpstr>The Nagoya Protocol</vt:lpstr>
      <vt:lpstr>The Nagoya Protocol</vt:lpstr>
      <vt:lpstr>The Nagoya Protocol and the ITPGRFA: practical implications for plant breeders</vt:lpstr>
      <vt:lpstr>International Treaty on Plant Genetic Resources for Food and Agriculture (ITPGRFA)</vt:lpstr>
      <vt:lpstr>International Treaty on Plant Genetic Resources for Food and Agriculture (ITPGRFA)</vt:lpstr>
      <vt:lpstr>The Nagoya Protocol and the ITPGRFA: practical implications for plant breeders</vt:lpstr>
      <vt:lpstr>Implementation Nagoya Protocol in EU</vt:lpstr>
      <vt:lpstr>The EU ABS Regulation (Regulation (EU) 511/2014) </vt:lpstr>
      <vt:lpstr>The EU ABS Regulation: User obligations</vt:lpstr>
      <vt:lpstr>The EU ABS Regulation: Specialised International Instruments</vt:lpstr>
      <vt:lpstr>EU Guidance Document </vt:lpstr>
      <vt:lpstr>EU Guidance Document: Main text  </vt:lpstr>
      <vt:lpstr>EU Guidance Document: Section 5.1</vt:lpstr>
      <vt:lpstr>EU Guidance Document: Annex II</vt:lpstr>
      <vt:lpstr>EU Guidance Document: Annex 2</vt:lpstr>
      <vt:lpstr>The Nagoya Protocol and the ITPGRFA: practical implications for plant breeders</vt:lpstr>
      <vt:lpstr>What to do as a user?</vt:lpstr>
      <vt:lpstr>What to do as a user?</vt:lpstr>
      <vt:lpstr>Special case: companies with several entities</vt:lpstr>
      <vt:lpstr>The Nagoya Protocol and the ITPGRFA: practical implications for plant breeders</vt:lpstr>
      <vt:lpstr>NL National Focal Point on ABS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2019-03-18T08:26:07Z</dcterms:created>
  <dcterms:modified xsi:type="dcterms:W3CDTF">2026-04-08T13:40:07Z</dcterms:modified>
</cp:coreProperties>
</file>